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300" r:id="rId2"/>
    <p:sldId id="323" r:id="rId3"/>
    <p:sldId id="2141411551" r:id="rId4"/>
    <p:sldId id="2141411552" r:id="rId5"/>
    <p:sldId id="2141411565" r:id="rId6"/>
    <p:sldId id="2141411553" r:id="rId7"/>
    <p:sldId id="2141411556" r:id="rId8"/>
    <p:sldId id="2141411557" r:id="rId9"/>
    <p:sldId id="2141411558" r:id="rId10"/>
    <p:sldId id="2141411559" r:id="rId11"/>
    <p:sldId id="2141411560" r:id="rId12"/>
    <p:sldId id="2141411561" r:id="rId13"/>
    <p:sldId id="2141411563" r:id="rId14"/>
    <p:sldId id="327" r:id="rId15"/>
  </p:sldIdLst>
  <p:sldSz cx="12192000" cy="6858000"/>
  <p:notesSz cx="6858000" cy="9144000"/>
  <p:embeddedFontLst>
    <p:embeddedFont>
      <p:font typeface="Atkinson Hyperlegible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6898E0-163B-1704-6952-ADA81CE912E9}" name="Yolanda Barbera" initials="YB" userId="Yolanda Barbe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DF1"/>
    <a:srgbClr val="CBEBE6"/>
    <a:srgbClr val="31B09C"/>
    <a:srgbClr val="557DBF"/>
    <a:srgbClr val="595959"/>
    <a:srgbClr val="98D7CE"/>
    <a:srgbClr val="BAECE4"/>
    <a:srgbClr val="DEEBF7"/>
    <a:srgbClr val="B3C0E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9613" autoAdjust="0"/>
  </p:normalViewPr>
  <p:slideViewPr>
    <p:cSldViewPr snapToGrid="0">
      <p:cViewPr varScale="1">
        <p:scale>
          <a:sx n="79" d="100"/>
          <a:sy n="79" d="100"/>
        </p:scale>
        <p:origin x="1830" y="90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1 of Module 6.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 supervisor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responsible for: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aspects of data collection in the region;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ensuring the accuracy and consistency of data collection.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471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area supervisor should oversee and coordinate the teams of data collectors in the assigned area.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369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close consultation with the survey manager, the area supervisor should: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the work of data collectors, assigning them to the health facilities, and preparing a schedule of their deployment;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 access to health facilities to be assessed;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the equipment for data collection is available and functioning;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 that logistic means are effectively deployed to transport data collectors to assigned health facilities.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9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area supervisor should also: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the process of data collection using the required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accompany data collector teams to facilities on a rotational basis, to ensure that required processes are followed 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troubleshoot when problems arise during data collection;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 data collection by repeating a subsection of the questionnaire in about 10% of the surveyed facilities.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717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1.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unit, we will look at fieldwork planning.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First, try the practice exercise.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you will be able to identify the data collection responsibilities for the different team members.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data collection team consists of 3 core roles: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collector;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leader;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area supervisor.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now look at the responsibility of each role in more detail.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16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responsibility of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collector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collect high-quality HHFA data based on training received during the Data Collection Training workshop.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3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collector should collect the HHFA data in the designated health facilities, according to the questionnaire sections assigned to them.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should apply the interviewing skills learned during the data collection training, and use: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mobile data collection device; and the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42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collector should also: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 the GPS coordinates of each visited health facility;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all the questionnaire sections assigned to them are completed (using a special feature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application) and fill in any gaps before leaving the health facility;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the completed questionnaire sections to the team leader according to the established data management procedures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658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leader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responsible for: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 a team of HHFA data collectors;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that data are collected according to quality standards;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 synchronization of the data to the server.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0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leader is also a data collector. In addition to their tasks as a data collector, the team leader should also: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 a schedule of facility visits for the data collection team and share it with the team members and area supervisor;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an appointment with the assigned health facilities for the data collection visit;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facility, assign all the required sections of the questionnaire to the data collection team;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team to the facility in-charge and explain the purpose of the visit.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03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the team leader should: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complete facility record by combining the data files from all the data collectors on completion of the data collection for each facility;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data for the facility are complete and ensure the synchronization of the data to the server.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leader should contact the area supervisor concerning any problems encountered during data collection.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12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395519"/>
                <a:ext cx="7504761" cy="2142262"/>
                <a:chOff x="3029663" y="2612161"/>
                <a:chExt cx="7504761" cy="214226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12161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325955"/>
                  <a:ext cx="7504761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Data collection responsibilities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333461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5" y="1333461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12253" y="1533943"/>
            <a:ext cx="478648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area supervisor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6386800" y="1533943"/>
            <a:ext cx="498606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Area supervisor’s responsibilities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7" y="2439452"/>
            <a:ext cx="2520000" cy="2520000"/>
          </a:xfrm>
          <a:prstGeom prst="rect">
            <a:avLst/>
          </a:prstGeom>
        </p:spPr>
      </p:pic>
      <p:sp>
        <p:nvSpPr>
          <p:cNvPr id="10" name="bulletText1">
            <a:extLst>
              <a:ext uri="{FF2B5EF4-FFF2-40B4-BE49-F238E27FC236}">
                <a16:creationId xmlns:a16="http://schemas.microsoft.com/office/drawing/2014/main" id="{B99EED17-D84A-422A-B240-D3775D3B1721}"/>
              </a:ext>
            </a:extLst>
          </p:cNvPr>
          <p:cNvSpPr txBox="1"/>
          <p:nvPr/>
        </p:nvSpPr>
        <p:spPr>
          <a:xfrm>
            <a:off x="6840469" y="2439452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aspects of data collection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region</a:t>
            </a:r>
          </a:p>
        </p:txBody>
      </p:sp>
      <p:pic>
        <p:nvPicPr>
          <p:cNvPr id="13" name="bullet1">
            <a:extLst>
              <a:ext uri="{FF2B5EF4-FFF2-40B4-BE49-F238E27FC236}">
                <a16:creationId xmlns:a16="http://schemas.microsoft.com/office/drawing/2014/main" id="{E27DEA4A-6240-4B1B-B034-7D092E4A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587504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E51EC365-9ACF-4208-ACFC-AB535EC3D7F8}"/>
              </a:ext>
            </a:extLst>
          </p:cNvPr>
          <p:cNvSpPr txBox="1"/>
          <p:nvPr/>
        </p:nvSpPr>
        <p:spPr>
          <a:xfrm>
            <a:off x="6831359" y="3471850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ensuring the accuracy and consistency of data collection</a:t>
            </a:r>
          </a:p>
        </p:txBody>
      </p:sp>
      <p:pic>
        <p:nvPicPr>
          <p:cNvPr id="15" name="bullet2">
            <a:extLst>
              <a:ext uri="{FF2B5EF4-FFF2-40B4-BE49-F238E27FC236}">
                <a16:creationId xmlns:a16="http://schemas.microsoft.com/office/drawing/2014/main" id="{B75AB4FE-F0F0-4437-8181-8ED6A46F0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3619902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21450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8388879" cy="611122"/>
            <a:chOff x="-1235" y="-815"/>
            <a:chExt cx="838887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765349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Area supervisor’s responsibilities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healthcare facility">
            <a:extLst>
              <a:ext uri="{FF2B5EF4-FFF2-40B4-BE49-F238E27FC236}">
                <a16:creationId xmlns:a16="http://schemas.microsoft.com/office/drawing/2014/main" id="{03B8AB9D-0E54-411D-B59B-C847415B7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43" y="833149"/>
            <a:ext cx="3297513" cy="3837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6C32E-4776-42BC-89E7-D970FF4ADC5A}"/>
              </a:ext>
            </a:extLst>
          </p:cNvPr>
          <p:cNvSpPr txBox="1"/>
          <p:nvPr/>
        </p:nvSpPr>
        <p:spPr>
          <a:xfrm>
            <a:off x="609456" y="5073235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area supervisor should oversee and coordinate the teams </a:t>
            </a:r>
            <a:br>
              <a:rPr lang="en-GB" sz="2400" dirty="0"/>
            </a:br>
            <a:r>
              <a:rPr lang="en-GB" sz="2400" dirty="0"/>
              <a:t>of data collectors in the assigned area.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2AFC-B1F4-4210-A913-D765BB406F6F}"/>
              </a:ext>
            </a:extLst>
          </p:cNvPr>
          <p:cNvSpPr/>
          <p:nvPr/>
        </p:nvSpPr>
        <p:spPr>
          <a:xfrm>
            <a:off x="536770" y="5073235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858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Area supervisor’s responsibilities</a:t>
            </a:r>
          </a:p>
        </p:txBody>
      </p:sp>
      <p:sp>
        <p:nvSpPr>
          <p:cNvPr id="3" name="grid1">
            <a:extLst>
              <a:ext uri="{FF2B5EF4-FFF2-40B4-BE49-F238E27FC236}">
                <a16:creationId xmlns:a16="http://schemas.microsoft.com/office/drawing/2014/main" id="{6B262899-F5A1-3518-19E6-28A40EA3563F}"/>
              </a:ext>
            </a:extLst>
          </p:cNvPr>
          <p:cNvSpPr txBox="1"/>
          <p:nvPr/>
        </p:nvSpPr>
        <p:spPr>
          <a:xfrm>
            <a:off x="1524754" y="1183587"/>
            <a:ext cx="4538693" cy="2690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rid2">
            <a:extLst>
              <a:ext uri="{FF2B5EF4-FFF2-40B4-BE49-F238E27FC236}">
                <a16:creationId xmlns:a16="http://schemas.microsoft.com/office/drawing/2014/main" id="{48406ED6-3105-92A7-D8AB-28F7D849B237}"/>
              </a:ext>
            </a:extLst>
          </p:cNvPr>
          <p:cNvSpPr txBox="1"/>
          <p:nvPr/>
        </p:nvSpPr>
        <p:spPr>
          <a:xfrm>
            <a:off x="6212635" y="1183587"/>
            <a:ext cx="4538693" cy="269079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grid3">
            <a:extLst>
              <a:ext uri="{FF2B5EF4-FFF2-40B4-BE49-F238E27FC236}">
                <a16:creationId xmlns:a16="http://schemas.microsoft.com/office/drawing/2014/main" id="{BE0B7969-78EF-20FF-C7E7-8781F9F09F79}"/>
              </a:ext>
            </a:extLst>
          </p:cNvPr>
          <p:cNvSpPr txBox="1"/>
          <p:nvPr/>
        </p:nvSpPr>
        <p:spPr>
          <a:xfrm>
            <a:off x="1524754" y="4009260"/>
            <a:ext cx="4538693" cy="269079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grid4">
            <a:extLst>
              <a:ext uri="{FF2B5EF4-FFF2-40B4-BE49-F238E27FC236}">
                <a16:creationId xmlns:a16="http://schemas.microsoft.com/office/drawing/2014/main" id="{BB3CFCC1-A148-AEA1-754C-A47A5AA3FD66}"/>
              </a:ext>
            </a:extLst>
          </p:cNvPr>
          <p:cNvSpPr txBox="1"/>
          <p:nvPr/>
        </p:nvSpPr>
        <p:spPr>
          <a:xfrm>
            <a:off x="6212635" y="4009260"/>
            <a:ext cx="4538693" cy="2690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aption1">
            <a:extLst>
              <a:ext uri="{FF2B5EF4-FFF2-40B4-BE49-F238E27FC236}">
                <a16:creationId xmlns:a16="http://schemas.microsoft.com/office/drawing/2014/main" id="{933F2ACC-9816-17C7-2F0A-4355ADB23E09}"/>
              </a:ext>
            </a:extLst>
          </p:cNvPr>
          <p:cNvSpPr txBox="1"/>
          <p:nvPr/>
        </p:nvSpPr>
        <p:spPr>
          <a:xfrm>
            <a:off x="1524754" y="3057907"/>
            <a:ext cx="453869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the work of data collectors</a:t>
            </a:r>
          </a:p>
        </p:txBody>
      </p:sp>
      <p:sp>
        <p:nvSpPr>
          <p:cNvPr id="26" name="caption2">
            <a:extLst>
              <a:ext uri="{FF2B5EF4-FFF2-40B4-BE49-F238E27FC236}">
                <a16:creationId xmlns:a16="http://schemas.microsoft.com/office/drawing/2014/main" id="{C6BB1B3C-342D-CE91-3D17-FA6B8436775F}"/>
              </a:ext>
            </a:extLst>
          </p:cNvPr>
          <p:cNvSpPr txBox="1"/>
          <p:nvPr/>
        </p:nvSpPr>
        <p:spPr>
          <a:xfrm>
            <a:off x="6212635" y="3057906"/>
            <a:ext cx="453869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facilitate access to health facilities</a:t>
            </a:r>
          </a:p>
        </p:txBody>
      </p:sp>
      <p:sp>
        <p:nvSpPr>
          <p:cNvPr id="28" name="caption3">
            <a:extLst>
              <a:ext uri="{FF2B5EF4-FFF2-40B4-BE49-F238E27FC236}">
                <a16:creationId xmlns:a16="http://schemas.microsoft.com/office/drawing/2014/main" id="{916A4A2F-3D5E-1AA3-B88F-D25559B8CE15}"/>
              </a:ext>
            </a:extLst>
          </p:cNvPr>
          <p:cNvSpPr txBox="1"/>
          <p:nvPr/>
        </p:nvSpPr>
        <p:spPr>
          <a:xfrm>
            <a:off x="1540087" y="5551126"/>
            <a:ext cx="4538693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ensure data collection equipment is available and functioning</a:t>
            </a:r>
          </a:p>
        </p:txBody>
      </p:sp>
      <p:sp>
        <p:nvSpPr>
          <p:cNvPr id="30" name="caption4">
            <a:extLst>
              <a:ext uri="{FF2B5EF4-FFF2-40B4-BE49-F238E27FC236}">
                <a16:creationId xmlns:a16="http://schemas.microsoft.com/office/drawing/2014/main" id="{83DD5D8C-9842-298D-85A8-B88EEC5D9CB7}"/>
              </a:ext>
            </a:extLst>
          </p:cNvPr>
          <p:cNvSpPr txBox="1"/>
          <p:nvPr/>
        </p:nvSpPr>
        <p:spPr>
          <a:xfrm>
            <a:off x="6211611" y="5861192"/>
            <a:ext cx="453869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ensure that logistic means are effectively deployed </a:t>
            </a:r>
          </a:p>
        </p:txBody>
      </p:sp>
      <p:pic>
        <p:nvPicPr>
          <p:cNvPr id="31" name="team">
            <a:extLst>
              <a:ext uri="{FF2B5EF4-FFF2-40B4-BE49-F238E27FC236}">
                <a16:creationId xmlns:a16="http://schemas.microsoft.com/office/drawing/2014/main" id="{315BB199-CAEF-34F9-03F9-8AADB2306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76" y="4431695"/>
            <a:ext cx="1935470" cy="10681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C8C35C-68EF-7843-7D2A-6678B546C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00" y="1473488"/>
            <a:ext cx="1375200" cy="1375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862295-95B6-9DA9-CA69-249A9780F3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26" y="1764800"/>
            <a:ext cx="2251111" cy="792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412D1-70A7-F385-C790-DCBBBC66F9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32" y="4287040"/>
            <a:ext cx="823337" cy="123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0005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/>
      <p:bldP spid="26" grpId="0"/>
      <p:bldP spid="2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Area supervisor’s responsibilities</a:t>
            </a:r>
          </a:p>
        </p:txBody>
      </p:sp>
      <p:sp>
        <p:nvSpPr>
          <p:cNvPr id="2" name="grid1">
            <a:extLst>
              <a:ext uri="{FF2B5EF4-FFF2-40B4-BE49-F238E27FC236}">
                <a16:creationId xmlns:a16="http://schemas.microsoft.com/office/drawing/2014/main" id="{7154ECA3-1C19-2E5E-5FBF-FC25C30EFC86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C25DBB80-394C-A8E0-5E9E-B6559FED7F88}"/>
              </a:ext>
            </a:extLst>
          </p:cNvPr>
          <p:cNvSpPr txBox="1"/>
          <p:nvPr/>
        </p:nvSpPr>
        <p:spPr>
          <a:xfrm>
            <a:off x="734149" y="2242718"/>
            <a:ext cx="10825720" cy="329983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3FAB9632-9CD7-7B9D-6983-4CF699DF101D}"/>
              </a:ext>
            </a:extLst>
          </p:cNvPr>
          <p:cNvSpPr txBox="1"/>
          <p:nvPr/>
        </p:nvSpPr>
        <p:spPr>
          <a:xfrm>
            <a:off x="2062311" y="1315452"/>
            <a:ext cx="673484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area supervisor should also:</a:t>
            </a:r>
          </a:p>
        </p:txBody>
      </p:sp>
      <p:sp>
        <p:nvSpPr>
          <p:cNvPr id="10" name="bulletText1">
            <a:extLst>
              <a:ext uri="{FF2B5EF4-FFF2-40B4-BE49-F238E27FC236}">
                <a16:creationId xmlns:a16="http://schemas.microsoft.com/office/drawing/2014/main" id="{58E0BCD3-E26D-0F94-8AC3-B6D9F1A060E8}"/>
              </a:ext>
            </a:extLst>
          </p:cNvPr>
          <p:cNvSpPr txBox="1"/>
          <p:nvPr/>
        </p:nvSpPr>
        <p:spPr>
          <a:xfrm>
            <a:off x="1603042" y="2575099"/>
            <a:ext cx="878117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 the process of data collection using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bullet1">
            <a:extLst>
              <a:ext uri="{FF2B5EF4-FFF2-40B4-BE49-F238E27FC236}">
                <a16:creationId xmlns:a16="http://schemas.microsoft.com/office/drawing/2014/main" id="{D3D6892B-0540-AD85-48D0-236BB8539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5" y="2727900"/>
            <a:ext cx="117692" cy="122400"/>
          </a:xfrm>
          <a:prstGeom prst="rect">
            <a:avLst/>
          </a:prstGeom>
        </p:spPr>
      </p:pic>
      <p:sp>
        <p:nvSpPr>
          <p:cNvPr id="13" name="bulletText2">
            <a:extLst>
              <a:ext uri="{FF2B5EF4-FFF2-40B4-BE49-F238E27FC236}">
                <a16:creationId xmlns:a16="http://schemas.microsoft.com/office/drawing/2014/main" id="{B3104702-4C2D-4C38-16C6-D6759C67EE90}"/>
              </a:ext>
            </a:extLst>
          </p:cNvPr>
          <p:cNvSpPr txBox="1"/>
          <p:nvPr/>
        </p:nvSpPr>
        <p:spPr>
          <a:xfrm>
            <a:off x="1603042" y="3183267"/>
            <a:ext cx="948732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accompany data collector teams to facilities (rotating among teams)</a:t>
            </a:r>
          </a:p>
        </p:txBody>
      </p:sp>
      <p:pic>
        <p:nvPicPr>
          <p:cNvPr id="14" name="bullet2">
            <a:extLst>
              <a:ext uri="{FF2B5EF4-FFF2-40B4-BE49-F238E27FC236}">
                <a16:creationId xmlns:a16="http://schemas.microsoft.com/office/drawing/2014/main" id="{04A5EF34-E73F-2193-39E2-F730A027C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5" y="3336068"/>
            <a:ext cx="117692" cy="122400"/>
          </a:xfrm>
          <a:prstGeom prst="rect">
            <a:avLst/>
          </a:prstGeom>
        </p:spPr>
      </p:pic>
      <p:sp>
        <p:nvSpPr>
          <p:cNvPr id="15" name="bulletText3">
            <a:extLst>
              <a:ext uri="{FF2B5EF4-FFF2-40B4-BE49-F238E27FC236}">
                <a16:creationId xmlns:a16="http://schemas.microsoft.com/office/drawing/2014/main" id="{5EA64A79-9C32-17CE-FDF2-6DAC65CFEFD0}"/>
              </a:ext>
            </a:extLst>
          </p:cNvPr>
          <p:cNvSpPr txBox="1"/>
          <p:nvPr/>
        </p:nvSpPr>
        <p:spPr>
          <a:xfrm>
            <a:off x="1603042" y="3791435"/>
            <a:ext cx="930581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troubleshoot problems during data collection </a:t>
            </a:r>
          </a:p>
        </p:txBody>
      </p:sp>
      <p:pic>
        <p:nvPicPr>
          <p:cNvPr id="16" name="bullet3">
            <a:extLst>
              <a:ext uri="{FF2B5EF4-FFF2-40B4-BE49-F238E27FC236}">
                <a16:creationId xmlns:a16="http://schemas.microsoft.com/office/drawing/2014/main" id="{2C0C3CFC-CBF0-69A5-319B-D3E7B4270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5" y="3944236"/>
            <a:ext cx="117692" cy="122400"/>
          </a:xfrm>
          <a:prstGeom prst="rect">
            <a:avLst/>
          </a:prstGeom>
        </p:spPr>
      </p:pic>
      <p:sp>
        <p:nvSpPr>
          <p:cNvPr id="19" name="bulletText3">
            <a:extLst>
              <a:ext uri="{FF2B5EF4-FFF2-40B4-BE49-F238E27FC236}">
                <a16:creationId xmlns:a16="http://schemas.microsoft.com/office/drawing/2014/main" id="{74DA69F3-E503-D82C-76DE-3E4BFA7DFEFC}"/>
              </a:ext>
            </a:extLst>
          </p:cNvPr>
          <p:cNvSpPr txBox="1"/>
          <p:nvPr/>
        </p:nvSpPr>
        <p:spPr>
          <a:xfrm>
            <a:off x="1603042" y="4399604"/>
            <a:ext cx="930581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 data collection</a:t>
            </a:r>
          </a:p>
        </p:txBody>
      </p:sp>
      <p:pic>
        <p:nvPicPr>
          <p:cNvPr id="20" name="bullet3">
            <a:extLst>
              <a:ext uri="{FF2B5EF4-FFF2-40B4-BE49-F238E27FC236}">
                <a16:creationId xmlns:a16="http://schemas.microsoft.com/office/drawing/2014/main" id="{B801480D-3EA1-66F7-FF33-4D1BFB238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5" y="4552405"/>
            <a:ext cx="117692" cy="122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14C91C-1140-BF42-E85B-75D71BA66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0" y="1061576"/>
            <a:ext cx="932400" cy="93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906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0" grpId="0"/>
      <p:bldP spid="13" grpId="0"/>
      <p:bldP spid="15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795162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68772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277295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fieldwork planning.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9F5A8-05F4-4B69-9686-2E2B274816EA}"/>
              </a:ext>
            </a:extLst>
          </p:cNvPr>
          <p:cNvSpPr txBox="1"/>
          <p:nvPr/>
        </p:nvSpPr>
        <p:spPr>
          <a:xfrm>
            <a:off x="3499200" y="3885818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First, try the practice exercise.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209824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identify the data collection responsibilities for the </a:t>
            </a:r>
            <a:br>
              <a:rPr lang="en-GB" sz="2400" dirty="0"/>
            </a:br>
            <a:r>
              <a:rPr lang="en-GB" sz="2400" dirty="0"/>
              <a:t>different team members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36626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9496109" cy="611122"/>
            <a:chOff x="-1235" y="-815"/>
            <a:chExt cx="9496109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87607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Data collection team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0AB595-1D04-4301-9FF7-4B67E59FB817}"/>
              </a:ext>
            </a:extLst>
          </p:cNvPr>
          <p:cNvSpPr txBox="1"/>
          <p:nvPr/>
        </p:nvSpPr>
        <p:spPr>
          <a:xfrm>
            <a:off x="609313" y="3946806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collector</a:t>
            </a:r>
          </a:p>
        </p:txBody>
      </p:sp>
      <p:grpSp>
        <p:nvGrpSpPr>
          <p:cNvPr id="20" name="circle 1">
            <a:extLst>
              <a:ext uri="{FF2B5EF4-FFF2-40B4-BE49-F238E27FC236}">
                <a16:creationId xmlns:a16="http://schemas.microsoft.com/office/drawing/2014/main" id="{236A5EBF-9235-41A8-9E62-C0E7C49F5535}"/>
              </a:ext>
            </a:extLst>
          </p:cNvPr>
          <p:cNvGrpSpPr/>
          <p:nvPr/>
        </p:nvGrpSpPr>
        <p:grpSpPr>
          <a:xfrm>
            <a:off x="1081489" y="1955394"/>
            <a:ext cx="2579685" cy="2579685"/>
            <a:chOff x="470234" y="1852537"/>
            <a:chExt cx="2295039" cy="2295039"/>
          </a:xfrm>
        </p:grpSpPr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3D462AD9-EE6E-468F-98A6-1EA4252DE7E8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0BB92E-092E-46A9-9D6E-E1637231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609AD5-DDE7-424F-97B5-962065F383CE}"/>
              </a:ext>
            </a:extLst>
          </p:cNvPr>
          <p:cNvSpPr txBox="1"/>
          <p:nvPr/>
        </p:nvSpPr>
        <p:spPr>
          <a:xfrm>
            <a:off x="4418757" y="3946806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team leader</a:t>
            </a:r>
          </a:p>
        </p:txBody>
      </p:sp>
      <p:grpSp>
        <p:nvGrpSpPr>
          <p:cNvPr id="24" name="circle 1">
            <a:extLst>
              <a:ext uri="{FF2B5EF4-FFF2-40B4-BE49-F238E27FC236}">
                <a16:creationId xmlns:a16="http://schemas.microsoft.com/office/drawing/2014/main" id="{ECE31020-7A9E-4AFC-B068-495F650FB53D}"/>
              </a:ext>
            </a:extLst>
          </p:cNvPr>
          <p:cNvGrpSpPr/>
          <p:nvPr/>
        </p:nvGrpSpPr>
        <p:grpSpPr>
          <a:xfrm>
            <a:off x="4890933" y="1955394"/>
            <a:ext cx="2579685" cy="2579685"/>
            <a:chOff x="470234" y="1852537"/>
            <a:chExt cx="2295039" cy="2295039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B21710FD-E0AC-4FAC-90F0-87AB18A0CF1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B5B314-717F-405D-B464-0189DB93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76392AC-CDA7-4825-BA3A-E955F5559A69}"/>
              </a:ext>
            </a:extLst>
          </p:cNvPr>
          <p:cNvSpPr txBox="1"/>
          <p:nvPr/>
        </p:nvSpPr>
        <p:spPr>
          <a:xfrm>
            <a:off x="8228201" y="3946806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area supervisor</a:t>
            </a:r>
          </a:p>
        </p:txBody>
      </p:sp>
      <p:grpSp>
        <p:nvGrpSpPr>
          <p:cNvPr id="28" name="circle 1">
            <a:extLst>
              <a:ext uri="{FF2B5EF4-FFF2-40B4-BE49-F238E27FC236}">
                <a16:creationId xmlns:a16="http://schemas.microsoft.com/office/drawing/2014/main" id="{A28F9374-821C-470D-A749-DB188AD4087B}"/>
              </a:ext>
            </a:extLst>
          </p:cNvPr>
          <p:cNvGrpSpPr/>
          <p:nvPr/>
        </p:nvGrpSpPr>
        <p:grpSpPr>
          <a:xfrm>
            <a:off x="8700377" y="1955394"/>
            <a:ext cx="2579685" cy="2579685"/>
            <a:chOff x="470234" y="1852537"/>
            <a:chExt cx="2295039" cy="2295039"/>
          </a:xfrm>
        </p:grpSpPr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97C03C0-D688-429D-A165-320975D5781C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6EF80B7-E1FC-4EF5-A17A-FE0E254E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17" name="Sentence stem">
            <a:extLst>
              <a:ext uri="{FF2B5EF4-FFF2-40B4-BE49-F238E27FC236}">
                <a16:creationId xmlns:a16="http://schemas.microsoft.com/office/drawing/2014/main" id="{5471A852-0E8C-4893-9B70-83A434E5034C}"/>
              </a:ext>
            </a:extLst>
          </p:cNvPr>
          <p:cNvSpPr txBox="1"/>
          <p:nvPr/>
        </p:nvSpPr>
        <p:spPr>
          <a:xfrm>
            <a:off x="755915" y="1002206"/>
            <a:ext cx="96629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HHFA data collection team consists of 3 core roles: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7830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333461"/>
            <a:ext cx="5360074" cy="498896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1333461"/>
            <a:ext cx="5360074" cy="4988962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12253" y="1533943"/>
            <a:ext cx="478648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data collector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6386800" y="1533943"/>
            <a:ext cx="498606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Data collector’s responsibilities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7" y="2388768"/>
            <a:ext cx="2520000" cy="2520000"/>
          </a:xfrm>
          <a:prstGeom prst="rect">
            <a:avLst/>
          </a:prstGeom>
        </p:spPr>
      </p:pic>
      <p:sp>
        <p:nvSpPr>
          <p:cNvPr id="10" name="bulletText7">
            <a:extLst>
              <a:ext uri="{FF2B5EF4-FFF2-40B4-BE49-F238E27FC236}">
                <a16:creationId xmlns:a16="http://schemas.microsoft.com/office/drawing/2014/main" id="{B99EED17-D84A-422A-B240-D3775D3B1721}"/>
              </a:ext>
            </a:extLst>
          </p:cNvPr>
          <p:cNvSpPr txBox="1"/>
          <p:nvPr/>
        </p:nvSpPr>
        <p:spPr>
          <a:xfrm>
            <a:off x="6840469" y="2412612"/>
            <a:ext cx="4626491" cy="14251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collect high-quality HHFA data based on training received during the Data Collection Training workshop</a:t>
            </a:r>
          </a:p>
        </p:txBody>
      </p:sp>
      <p:pic>
        <p:nvPicPr>
          <p:cNvPr id="13" name="bullet07">
            <a:extLst>
              <a:ext uri="{FF2B5EF4-FFF2-40B4-BE49-F238E27FC236}">
                <a16:creationId xmlns:a16="http://schemas.microsoft.com/office/drawing/2014/main" id="{E27DEA4A-6240-4B1B-B034-7D092E4A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560664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0817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333461"/>
            <a:ext cx="5360074" cy="498896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1333461"/>
            <a:ext cx="5360074" cy="4988962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12253" y="1533943"/>
            <a:ext cx="478648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data collector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Data collector’s responsibilities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7" y="2388768"/>
            <a:ext cx="2520000" cy="2520000"/>
          </a:xfrm>
          <a:prstGeom prst="rect">
            <a:avLst/>
          </a:prstGeom>
        </p:spPr>
      </p:pic>
      <p:sp>
        <p:nvSpPr>
          <p:cNvPr id="10" name="bulletText7">
            <a:extLst>
              <a:ext uri="{FF2B5EF4-FFF2-40B4-BE49-F238E27FC236}">
                <a16:creationId xmlns:a16="http://schemas.microsoft.com/office/drawing/2014/main" id="{B99EED17-D84A-422A-B240-D3775D3B1721}"/>
              </a:ext>
            </a:extLst>
          </p:cNvPr>
          <p:cNvSpPr txBox="1"/>
          <p:nvPr/>
        </p:nvSpPr>
        <p:spPr>
          <a:xfrm>
            <a:off x="6840469" y="1824784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 the HHFA data in the designated health facilities</a:t>
            </a:r>
          </a:p>
        </p:txBody>
      </p:sp>
      <p:pic>
        <p:nvPicPr>
          <p:cNvPr id="13" name="bullet07">
            <a:extLst>
              <a:ext uri="{FF2B5EF4-FFF2-40B4-BE49-F238E27FC236}">
                <a16:creationId xmlns:a16="http://schemas.microsoft.com/office/drawing/2014/main" id="{E27DEA4A-6240-4B1B-B034-7D092E4A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1972836"/>
            <a:ext cx="117692" cy="122400"/>
          </a:xfrm>
          <a:prstGeom prst="rect">
            <a:avLst/>
          </a:prstGeom>
        </p:spPr>
      </p:pic>
      <p:sp>
        <p:nvSpPr>
          <p:cNvPr id="14" name="bulletText7">
            <a:extLst>
              <a:ext uri="{FF2B5EF4-FFF2-40B4-BE49-F238E27FC236}">
                <a16:creationId xmlns:a16="http://schemas.microsoft.com/office/drawing/2014/main" id="{F0507535-7CDD-4FFE-93B8-40FEDD531853}"/>
              </a:ext>
            </a:extLst>
          </p:cNvPr>
          <p:cNvSpPr txBox="1"/>
          <p:nvPr/>
        </p:nvSpPr>
        <p:spPr>
          <a:xfrm>
            <a:off x="6831359" y="2822440"/>
            <a:ext cx="4626491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apply the interviewing skills learned during the data collection training</a:t>
            </a:r>
          </a:p>
        </p:txBody>
      </p:sp>
      <p:pic>
        <p:nvPicPr>
          <p:cNvPr id="15" name="bullet07">
            <a:extLst>
              <a:ext uri="{FF2B5EF4-FFF2-40B4-BE49-F238E27FC236}">
                <a16:creationId xmlns:a16="http://schemas.microsoft.com/office/drawing/2014/main" id="{E8738005-C84B-42A6-BEB1-A293DF9B5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2970492"/>
            <a:ext cx="117692" cy="122400"/>
          </a:xfrm>
          <a:prstGeom prst="rect">
            <a:avLst/>
          </a:prstGeom>
        </p:spPr>
      </p:pic>
      <p:sp>
        <p:nvSpPr>
          <p:cNvPr id="16" name="bulletText7">
            <a:extLst>
              <a:ext uri="{FF2B5EF4-FFF2-40B4-BE49-F238E27FC236}">
                <a16:creationId xmlns:a16="http://schemas.microsoft.com/office/drawing/2014/main" id="{6D29E50E-7ECE-4B1C-A712-A92E7BA29AC9}"/>
              </a:ext>
            </a:extLst>
          </p:cNvPr>
          <p:cNvSpPr txBox="1"/>
          <p:nvPr/>
        </p:nvSpPr>
        <p:spPr>
          <a:xfrm>
            <a:off x="6840469" y="4152495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the:</a:t>
            </a:r>
          </a:p>
        </p:txBody>
      </p:sp>
      <p:pic>
        <p:nvPicPr>
          <p:cNvPr id="17" name="bullet07">
            <a:extLst>
              <a:ext uri="{FF2B5EF4-FFF2-40B4-BE49-F238E27FC236}">
                <a16:creationId xmlns:a16="http://schemas.microsoft.com/office/drawing/2014/main" id="{909BD048-1187-4E5B-9F35-41C8B4032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4300547"/>
            <a:ext cx="117692" cy="122400"/>
          </a:xfrm>
          <a:prstGeom prst="rect">
            <a:avLst/>
          </a:prstGeom>
        </p:spPr>
      </p:pic>
      <p:sp>
        <p:nvSpPr>
          <p:cNvPr id="19" name="bulletText7">
            <a:extLst>
              <a:ext uri="{FF2B5EF4-FFF2-40B4-BE49-F238E27FC236}">
                <a16:creationId xmlns:a16="http://schemas.microsoft.com/office/drawing/2014/main" id="{315D9DDF-1ED0-45CF-90CA-FB8D849F7A11}"/>
              </a:ext>
            </a:extLst>
          </p:cNvPr>
          <p:cNvSpPr txBox="1"/>
          <p:nvPr/>
        </p:nvSpPr>
        <p:spPr>
          <a:xfrm>
            <a:off x="7160366" y="4817752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mobile data collection device</a:t>
            </a:r>
          </a:p>
        </p:txBody>
      </p:sp>
      <p:pic>
        <p:nvPicPr>
          <p:cNvPr id="20" name="bullet07">
            <a:extLst>
              <a:ext uri="{FF2B5EF4-FFF2-40B4-BE49-F238E27FC236}">
                <a16:creationId xmlns:a16="http://schemas.microsoft.com/office/drawing/2014/main" id="{C19E2781-4D50-4054-9C56-5C61457B2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69" y="4965804"/>
            <a:ext cx="117692" cy="122400"/>
          </a:xfrm>
          <a:prstGeom prst="rect">
            <a:avLst/>
          </a:prstGeom>
        </p:spPr>
      </p:pic>
      <p:sp>
        <p:nvSpPr>
          <p:cNvPr id="22" name="bulletText7">
            <a:extLst>
              <a:ext uri="{FF2B5EF4-FFF2-40B4-BE49-F238E27FC236}">
                <a16:creationId xmlns:a16="http://schemas.microsoft.com/office/drawing/2014/main" id="{BE88D4AB-64A0-4748-A829-AD3908B64198}"/>
              </a:ext>
            </a:extLst>
          </p:cNvPr>
          <p:cNvSpPr txBox="1"/>
          <p:nvPr/>
        </p:nvSpPr>
        <p:spPr>
          <a:xfrm>
            <a:off x="7160366" y="548255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application</a:t>
            </a:r>
          </a:p>
        </p:txBody>
      </p:sp>
      <p:pic>
        <p:nvPicPr>
          <p:cNvPr id="23" name="bullet07">
            <a:extLst>
              <a:ext uri="{FF2B5EF4-FFF2-40B4-BE49-F238E27FC236}">
                <a16:creationId xmlns:a16="http://schemas.microsoft.com/office/drawing/2014/main" id="{41CCF67E-B1D4-49FB-9768-0E9E363F4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69" y="5630602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432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9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Data collector’s responsibilities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" name="grid2">
            <a:extLst>
              <a:ext uri="{FF2B5EF4-FFF2-40B4-BE49-F238E27FC236}">
                <a16:creationId xmlns:a16="http://schemas.microsoft.com/office/drawing/2014/main" id="{21DDA261-6FDD-449D-BEB7-5BBC77191E85}"/>
              </a:ext>
            </a:extLst>
          </p:cNvPr>
          <p:cNvSpPr txBox="1"/>
          <p:nvPr/>
        </p:nvSpPr>
        <p:spPr>
          <a:xfrm>
            <a:off x="270999" y="1956696"/>
            <a:ext cx="3750986" cy="325586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grid3">
            <a:extLst>
              <a:ext uri="{FF2B5EF4-FFF2-40B4-BE49-F238E27FC236}">
                <a16:creationId xmlns:a16="http://schemas.microsoft.com/office/drawing/2014/main" id="{933BC8DD-2983-76C2-E83A-8136E1E0898F}"/>
              </a:ext>
            </a:extLst>
          </p:cNvPr>
          <p:cNvSpPr txBox="1"/>
          <p:nvPr/>
        </p:nvSpPr>
        <p:spPr>
          <a:xfrm>
            <a:off x="4224566" y="1956696"/>
            <a:ext cx="3750986" cy="325586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4">
            <a:extLst>
              <a:ext uri="{FF2B5EF4-FFF2-40B4-BE49-F238E27FC236}">
                <a16:creationId xmlns:a16="http://schemas.microsoft.com/office/drawing/2014/main" id="{B65C9582-D975-DD6F-9C1E-804120AEE228}"/>
              </a:ext>
            </a:extLst>
          </p:cNvPr>
          <p:cNvSpPr txBox="1"/>
          <p:nvPr/>
        </p:nvSpPr>
        <p:spPr>
          <a:xfrm>
            <a:off x="8178133" y="1956696"/>
            <a:ext cx="3750986" cy="325586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aption2">
            <a:extLst>
              <a:ext uri="{FF2B5EF4-FFF2-40B4-BE49-F238E27FC236}">
                <a16:creationId xmlns:a16="http://schemas.microsoft.com/office/drawing/2014/main" id="{7EF9AD98-EB8D-459C-1009-7FCAC5DA1C87}"/>
              </a:ext>
            </a:extLst>
          </p:cNvPr>
          <p:cNvSpPr txBox="1"/>
          <p:nvPr/>
        </p:nvSpPr>
        <p:spPr>
          <a:xfrm>
            <a:off x="270999" y="3865352"/>
            <a:ext cx="3750986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record the GPS coordinates of each visited health facility</a:t>
            </a:r>
          </a:p>
        </p:txBody>
      </p:sp>
      <p:pic>
        <p:nvPicPr>
          <p:cNvPr id="10" name="appointment">
            <a:extLst>
              <a:ext uri="{FF2B5EF4-FFF2-40B4-BE49-F238E27FC236}">
                <a16:creationId xmlns:a16="http://schemas.microsoft.com/office/drawing/2014/main" id="{D1464CA8-2DBE-002E-0F30-6145AF045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904" y="2353323"/>
            <a:ext cx="681177" cy="1310569"/>
          </a:xfrm>
          <a:prstGeom prst="rect">
            <a:avLst/>
          </a:prstGeom>
        </p:spPr>
      </p:pic>
      <p:sp>
        <p:nvSpPr>
          <p:cNvPr id="11" name="caption3">
            <a:extLst>
              <a:ext uri="{FF2B5EF4-FFF2-40B4-BE49-F238E27FC236}">
                <a16:creationId xmlns:a16="http://schemas.microsoft.com/office/drawing/2014/main" id="{F2419369-1D62-DC44-239F-61125B221E2D}"/>
              </a:ext>
            </a:extLst>
          </p:cNvPr>
          <p:cNvSpPr txBox="1"/>
          <p:nvPr/>
        </p:nvSpPr>
        <p:spPr>
          <a:xfrm>
            <a:off x="4224566" y="3865352"/>
            <a:ext cx="3750986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that assigned questionnaire sections are completed </a:t>
            </a:r>
          </a:p>
        </p:txBody>
      </p:sp>
      <p:sp>
        <p:nvSpPr>
          <p:cNvPr id="13" name="caption4">
            <a:extLst>
              <a:ext uri="{FF2B5EF4-FFF2-40B4-BE49-F238E27FC236}">
                <a16:creationId xmlns:a16="http://schemas.microsoft.com/office/drawing/2014/main" id="{87BAEEA0-75E1-A940-CB8B-9DB6223FEBED}"/>
              </a:ext>
            </a:extLst>
          </p:cNvPr>
          <p:cNvSpPr txBox="1"/>
          <p:nvPr/>
        </p:nvSpPr>
        <p:spPr>
          <a:xfrm>
            <a:off x="8178133" y="3865352"/>
            <a:ext cx="3750986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completed questionnaire sections to the team leader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CAA84-B5DC-791F-ADFC-091904022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18" y="2353200"/>
            <a:ext cx="1310815" cy="1310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1C494-A62C-0AF2-DC23-35E7BCCF1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27" y="2266349"/>
            <a:ext cx="991464" cy="1484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9675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333461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1333461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12253" y="1533943"/>
            <a:ext cx="478648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team leader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6386800" y="1533943"/>
            <a:ext cx="498606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Team leader’s responsibilities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7" y="2439452"/>
            <a:ext cx="2520000" cy="2520000"/>
          </a:xfrm>
          <a:prstGeom prst="rect">
            <a:avLst/>
          </a:prstGeom>
        </p:spPr>
      </p:pic>
      <p:sp>
        <p:nvSpPr>
          <p:cNvPr id="10" name="bulletText1">
            <a:extLst>
              <a:ext uri="{FF2B5EF4-FFF2-40B4-BE49-F238E27FC236}">
                <a16:creationId xmlns:a16="http://schemas.microsoft.com/office/drawing/2014/main" id="{B99EED17-D84A-422A-B240-D3775D3B1721}"/>
              </a:ext>
            </a:extLst>
          </p:cNvPr>
          <p:cNvSpPr txBox="1"/>
          <p:nvPr/>
        </p:nvSpPr>
        <p:spPr>
          <a:xfrm>
            <a:off x="6840469" y="2439452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leading a team of HHFA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collectors</a:t>
            </a:r>
          </a:p>
        </p:txBody>
      </p:sp>
      <p:pic>
        <p:nvPicPr>
          <p:cNvPr id="13" name="bullet1">
            <a:extLst>
              <a:ext uri="{FF2B5EF4-FFF2-40B4-BE49-F238E27FC236}">
                <a16:creationId xmlns:a16="http://schemas.microsoft.com/office/drawing/2014/main" id="{E27DEA4A-6240-4B1B-B034-7D092E4A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587504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E51EC365-9ACF-4208-ACFC-AB535EC3D7F8}"/>
              </a:ext>
            </a:extLst>
          </p:cNvPr>
          <p:cNvSpPr txBox="1"/>
          <p:nvPr/>
        </p:nvSpPr>
        <p:spPr>
          <a:xfrm>
            <a:off x="6831359" y="3471850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ensuring that data are collected according to quality standards</a:t>
            </a:r>
          </a:p>
        </p:txBody>
      </p:sp>
      <p:pic>
        <p:nvPicPr>
          <p:cNvPr id="15" name="bullet2">
            <a:extLst>
              <a:ext uri="{FF2B5EF4-FFF2-40B4-BE49-F238E27FC236}">
                <a16:creationId xmlns:a16="http://schemas.microsoft.com/office/drawing/2014/main" id="{B75AB4FE-F0F0-4437-8181-8ED6A46F0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3619902"/>
            <a:ext cx="117692" cy="122400"/>
          </a:xfrm>
          <a:prstGeom prst="rect">
            <a:avLst/>
          </a:prstGeom>
        </p:spPr>
      </p:pic>
      <p:sp>
        <p:nvSpPr>
          <p:cNvPr id="16" name="bulletText2">
            <a:extLst>
              <a:ext uri="{FF2B5EF4-FFF2-40B4-BE49-F238E27FC236}">
                <a16:creationId xmlns:a16="http://schemas.microsoft.com/office/drawing/2014/main" id="{4E146EC5-6042-40F7-89A5-A78B6E3BF5C1}"/>
              </a:ext>
            </a:extLst>
          </p:cNvPr>
          <p:cNvSpPr txBox="1"/>
          <p:nvPr/>
        </p:nvSpPr>
        <p:spPr>
          <a:xfrm>
            <a:off x="6840469" y="4504248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ensuring synchronization of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data to the server</a:t>
            </a:r>
          </a:p>
        </p:txBody>
      </p:sp>
      <p:pic>
        <p:nvPicPr>
          <p:cNvPr id="17" name="bullet2">
            <a:extLst>
              <a:ext uri="{FF2B5EF4-FFF2-40B4-BE49-F238E27FC236}">
                <a16:creationId xmlns:a16="http://schemas.microsoft.com/office/drawing/2014/main" id="{F6183A36-326F-4B58-BF0A-52F59A1C1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465230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00691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10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Team leader’s responsibilities</a:t>
            </a:r>
          </a:p>
        </p:txBody>
      </p:sp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1524754" y="1183587"/>
            <a:ext cx="4538693" cy="2690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212635" y="1183587"/>
            <a:ext cx="4538693" cy="269079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grid3">
            <a:extLst>
              <a:ext uri="{FF2B5EF4-FFF2-40B4-BE49-F238E27FC236}">
                <a16:creationId xmlns:a16="http://schemas.microsoft.com/office/drawing/2014/main" id="{A5160155-8B82-44E0-A6DB-08461C8A1165}"/>
              </a:ext>
            </a:extLst>
          </p:cNvPr>
          <p:cNvSpPr txBox="1"/>
          <p:nvPr/>
        </p:nvSpPr>
        <p:spPr>
          <a:xfrm>
            <a:off x="1524754" y="4009260"/>
            <a:ext cx="4538693" cy="269079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4">
            <a:extLst>
              <a:ext uri="{FF2B5EF4-FFF2-40B4-BE49-F238E27FC236}">
                <a16:creationId xmlns:a16="http://schemas.microsoft.com/office/drawing/2014/main" id="{3563B4FF-A675-4F3D-9C39-448A7F2E0BFA}"/>
              </a:ext>
            </a:extLst>
          </p:cNvPr>
          <p:cNvSpPr txBox="1"/>
          <p:nvPr/>
        </p:nvSpPr>
        <p:spPr>
          <a:xfrm>
            <a:off x="6212635" y="4009260"/>
            <a:ext cx="4538693" cy="2690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caption1">
            <a:extLst>
              <a:ext uri="{FF2B5EF4-FFF2-40B4-BE49-F238E27FC236}">
                <a16:creationId xmlns:a16="http://schemas.microsoft.com/office/drawing/2014/main" id="{5CB8E7C8-C7F7-42E5-B703-1893BDCD7640}"/>
              </a:ext>
            </a:extLst>
          </p:cNvPr>
          <p:cNvSpPr txBox="1"/>
          <p:nvPr/>
        </p:nvSpPr>
        <p:spPr>
          <a:xfrm>
            <a:off x="1524754" y="3057907"/>
            <a:ext cx="453869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prepare a schedule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facility visits</a:t>
            </a:r>
          </a:p>
        </p:txBody>
      </p:sp>
      <p:pic>
        <p:nvPicPr>
          <p:cNvPr id="23" name="schedule">
            <a:extLst>
              <a:ext uri="{FF2B5EF4-FFF2-40B4-BE49-F238E27FC236}">
                <a16:creationId xmlns:a16="http://schemas.microsoft.com/office/drawing/2014/main" id="{C4FF16BD-E33F-4D29-9B71-405DB1D1C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33" y="1665190"/>
            <a:ext cx="1456215" cy="1004285"/>
          </a:xfrm>
          <a:prstGeom prst="rect">
            <a:avLst/>
          </a:prstGeom>
        </p:spPr>
      </p:pic>
      <p:sp>
        <p:nvSpPr>
          <p:cNvPr id="24" name="caption2">
            <a:extLst>
              <a:ext uri="{FF2B5EF4-FFF2-40B4-BE49-F238E27FC236}">
                <a16:creationId xmlns:a16="http://schemas.microsoft.com/office/drawing/2014/main" id="{9B5E0552-6E93-47AD-8579-78946EFEA15A}"/>
              </a:ext>
            </a:extLst>
          </p:cNvPr>
          <p:cNvSpPr txBox="1"/>
          <p:nvPr/>
        </p:nvSpPr>
        <p:spPr>
          <a:xfrm>
            <a:off x="6212635" y="3057906"/>
            <a:ext cx="453869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an appointment for the data collection visit</a:t>
            </a:r>
          </a:p>
        </p:txBody>
      </p:sp>
      <p:pic>
        <p:nvPicPr>
          <p:cNvPr id="25" name="appointment">
            <a:extLst>
              <a:ext uri="{FF2B5EF4-FFF2-40B4-BE49-F238E27FC236}">
                <a16:creationId xmlns:a16="http://schemas.microsoft.com/office/drawing/2014/main" id="{26FCEC80-903F-4508-B56A-6C371C5DC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96" y="1683147"/>
            <a:ext cx="1868783" cy="968369"/>
          </a:xfrm>
          <a:prstGeom prst="rect">
            <a:avLst/>
          </a:prstGeom>
        </p:spPr>
      </p:pic>
      <p:sp>
        <p:nvSpPr>
          <p:cNvPr id="26" name="caption3">
            <a:extLst>
              <a:ext uri="{FF2B5EF4-FFF2-40B4-BE49-F238E27FC236}">
                <a16:creationId xmlns:a16="http://schemas.microsoft.com/office/drawing/2014/main" id="{04E73E39-88E4-44DC-B22B-D91BB721F029}"/>
              </a:ext>
            </a:extLst>
          </p:cNvPr>
          <p:cNvSpPr txBox="1"/>
          <p:nvPr/>
        </p:nvSpPr>
        <p:spPr>
          <a:xfrm>
            <a:off x="1540087" y="5551126"/>
            <a:ext cx="4538693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assign sections of the questionnaire to the data collection team</a:t>
            </a:r>
          </a:p>
        </p:txBody>
      </p:sp>
      <p:sp>
        <p:nvSpPr>
          <p:cNvPr id="28" name="caption4">
            <a:extLst>
              <a:ext uri="{FF2B5EF4-FFF2-40B4-BE49-F238E27FC236}">
                <a16:creationId xmlns:a16="http://schemas.microsoft.com/office/drawing/2014/main" id="{25EA708A-81E4-4710-B635-9394B6F81F51}"/>
              </a:ext>
            </a:extLst>
          </p:cNvPr>
          <p:cNvSpPr txBox="1"/>
          <p:nvPr/>
        </p:nvSpPr>
        <p:spPr>
          <a:xfrm>
            <a:off x="6211611" y="5861192"/>
            <a:ext cx="453869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the team to the facility in-charge</a:t>
            </a:r>
          </a:p>
        </p:txBody>
      </p:sp>
      <p:pic>
        <p:nvPicPr>
          <p:cNvPr id="29" name="team">
            <a:extLst>
              <a:ext uri="{FF2B5EF4-FFF2-40B4-BE49-F238E27FC236}">
                <a16:creationId xmlns:a16="http://schemas.microsoft.com/office/drawing/2014/main" id="{A1739421-787C-4548-927A-1488C5252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09" y="4310904"/>
            <a:ext cx="1373609" cy="1373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F52322-6200-B016-BD0B-ABC8ECA9F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01" y="4131604"/>
            <a:ext cx="948056" cy="1419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468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9" grpId="0" animBg="1"/>
      <p:bldP spid="20" grpId="0" animBg="1"/>
      <p:bldP spid="22" grpId="0"/>
      <p:bldP spid="24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Team leader’s responsibilities</a:t>
            </a:r>
          </a:p>
        </p:txBody>
      </p:sp>
      <p:sp>
        <p:nvSpPr>
          <p:cNvPr id="3" name="grid1">
            <a:extLst>
              <a:ext uri="{FF2B5EF4-FFF2-40B4-BE49-F238E27FC236}">
                <a16:creationId xmlns:a16="http://schemas.microsoft.com/office/drawing/2014/main" id="{BFE997D6-98C3-E969-B7A2-515B661A8DA0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rid2">
            <a:extLst>
              <a:ext uri="{FF2B5EF4-FFF2-40B4-BE49-F238E27FC236}">
                <a16:creationId xmlns:a16="http://schemas.microsoft.com/office/drawing/2014/main" id="{8EA9D104-9D7A-4085-2180-CA0CB9A94C1D}"/>
              </a:ext>
            </a:extLst>
          </p:cNvPr>
          <p:cNvSpPr txBox="1"/>
          <p:nvPr/>
        </p:nvSpPr>
        <p:spPr>
          <a:xfrm>
            <a:off x="734149" y="2242718"/>
            <a:ext cx="10825720" cy="239651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ption1">
            <a:extLst>
              <a:ext uri="{FF2B5EF4-FFF2-40B4-BE49-F238E27FC236}">
                <a16:creationId xmlns:a16="http://schemas.microsoft.com/office/drawing/2014/main" id="{B11BDF8D-450F-09E6-05F5-551452C96453}"/>
              </a:ext>
            </a:extLst>
          </p:cNvPr>
          <p:cNvSpPr txBox="1"/>
          <p:nvPr/>
        </p:nvSpPr>
        <p:spPr>
          <a:xfrm>
            <a:off x="2062311" y="1315452"/>
            <a:ext cx="673484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team leader should also:</a:t>
            </a:r>
          </a:p>
        </p:txBody>
      </p:sp>
      <p:sp>
        <p:nvSpPr>
          <p:cNvPr id="9" name="bulletText1">
            <a:extLst>
              <a:ext uri="{FF2B5EF4-FFF2-40B4-BE49-F238E27FC236}">
                <a16:creationId xmlns:a16="http://schemas.microsoft.com/office/drawing/2014/main" id="{F8FA521F-D009-6542-E176-0C3463D0AAF5}"/>
              </a:ext>
            </a:extLst>
          </p:cNvPr>
          <p:cNvSpPr txBox="1"/>
          <p:nvPr/>
        </p:nvSpPr>
        <p:spPr>
          <a:xfrm>
            <a:off x="1603042" y="2736463"/>
            <a:ext cx="878117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complete facility record </a:t>
            </a:r>
          </a:p>
        </p:txBody>
      </p:sp>
      <p:pic>
        <p:nvPicPr>
          <p:cNvPr id="18" name="bullet1">
            <a:extLst>
              <a:ext uri="{FF2B5EF4-FFF2-40B4-BE49-F238E27FC236}">
                <a16:creationId xmlns:a16="http://schemas.microsoft.com/office/drawing/2014/main" id="{72BD8CA9-B616-A5C4-6000-D4ED761F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5" y="2844174"/>
            <a:ext cx="117692" cy="122400"/>
          </a:xfrm>
          <a:prstGeom prst="rect">
            <a:avLst/>
          </a:prstGeom>
        </p:spPr>
      </p:pic>
      <p:sp>
        <p:nvSpPr>
          <p:cNvPr id="26" name="bulletText2">
            <a:extLst>
              <a:ext uri="{FF2B5EF4-FFF2-40B4-BE49-F238E27FC236}">
                <a16:creationId xmlns:a16="http://schemas.microsoft.com/office/drawing/2014/main" id="{9075609C-2C15-41E1-E370-1BAD026E95C1}"/>
              </a:ext>
            </a:extLst>
          </p:cNvPr>
          <p:cNvSpPr txBox="1"/>
          <p:nvPr/>
        </p:nvSpPr>
        <p:spPr>
          <a:xfrm>
            <a:off x="1603042" y="3353059"/>
            <a:ext cx="878117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 that the data for the facility are complete</a:t>
            </a:r>
          </a:p>
        </p:txBody>
      </p:sp>
      <p:pic>
        <p:nvPicPr>
          <p:cNvPr id="27" name="bullet2">
            <a:extLst>
              <a:ext uri="{FF2B5EF4-FFF2-40B4-BE49-F238E27FC236}">
                <a16:creationId xmlns:a16="http://schemas.microsoft.com/office/drawing/2014/main" id="{D7CDF115-5AA5-945F-A99A-AD3E5883A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5" y="3487337"/>
            <a:ext cx="117692" cy="122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3D33EC-010E-877A-E984-747D62704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0" y="1063253"/>
            <a:ext cx="932400" cy="932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1E0A445-C4B6-87A7-3780-45BFAC48A0D5}"/>
              </a:ext>
            </a:extLst>
          </p:cNvPr>
          <p:cNvSpPr txBox="1"/>
          <p:nvPr/>
        </p:nvSpPr>
        <p:spPr>
          <a:xfrm>
            <a:off x="609456" y="5073235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team leader should contact the area supervisor concerning any problems encountered during data collection.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62591E-B401-B113-DDB4-649706F41A89}"/>
              </a:ext>
            </a:extLst>
          </p:cNvPr>
          <p:cNvSpPr/>
          <p:nvPr/>
        </p:nvSpPr>
        <p:spPr>
          <a:xfrm>
            <a:off x="536770" y="5073235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1541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9" grpId="0"/>
      <p:bldP spid="26" grpId="0"/>
      <p:bldP spid="35" grpId="0" animBg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21089</TotalTime>
  <Words>1025</Words>
  <Application>Microsoft Office PowerPoint</Application>
  <PresentationFormat>Widescreen</PresentationFormat>
  <Paragraphs>140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Atkinson Hyperlegible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HHFA_dc_tot_module6_unit1_en</dc:title>
  <dc:creator>WHO</dc:creator>
  <cp:lastModifiedBy>G Johnson</cp:lastModifiedBy>
  <cp:revision>139</cp:revision>
  <dcterms:created xsi:type="dcterms:W3CDTF">2022-07-29T14:12:36Z</dcterms:created>
  <dcterms:modified xsi:type="dcterms:W3CDTF">2023-02-14T09:03:28Z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